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0" r:id="rId3"/>
    <p:sldId id="272" r:id="rId4"/>
    <p:sldId id="271" r:id="rId5"/>
    <p:sldId id="291" r:id="rId6"/>
    <p:sldId id="309" r:id="rId7"/>
    <p:sldId id="311" r:id="rId8"/>
    <p:sldId id="315" r:id="rId9"/>
    <p:sldId id="314" r:id="rId10"/>
    <p:sldId id="310" r:id="rId11"/>
    <p:sldId id="312" r:id="rId12"/>
    <p:sldId id="313" r:id="rId13"/>
    <p:sldId id="316" r:id="rId14"/>
    <p:sldId id="317" r:id="rId15"/>
    <p:sldId id="319" r:id="rId16"/>
    <p:sldId id="318" r:id="rId17"/>
    <p:sldId id="320" r:id="rId18"/>
    <p:sldId id="321" r:id="rId19"/>
    <p:sldId id="322" r:id="rId20"/>
    <p:sldId id="324" r:id="rId21"/>
    <p:sldId id="325" r:id="rId22"/>
    <p:sldId id="326" r:id="rId23"/>
    <p:sldId id="295" r:id="rId24"/>
    <p:sldId id="292" r:id="rId25"/>
    <p:sldId id="293" r:id="rId26"/>
    <p:sldId id="294" r:id="rId27"/>
    <p:sldId id="297" r:id="rId28"/>
    <p:sldId id="296" r:id="rId29"/>
    <p:sldId id="300" r:id="rId30"/>
    <p:sldId id="298" r:id="rId31"/>
    <p:sldId id="299" r:id="rId32"/>
    <p:sldId id="323" r:id="rId33"/>
    <p:sldId id="301" r:id="rId34"/>
    <p:sldId id="302" r:id="rId35"/>
    <p:sldId id="303" r:id="rId36"/>
    <p:sldId id="304" r:id="rId37"/>
    <p:sldId id="259" r:id="rId38"/>
    <p:sldId id="307" r:id="rId39"/>
    <p:sldId id="306" r:id="rId40"/>
    <p:sldId id="308" r:id="rId41"/>
    <p:sldId id="30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105" d="100"/>
          <a:sy n="105" d="100"/>
        </p:scale>
        <p:origin x="18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3%D0%B5%D0%BC%D0%BE%D0%B4%D0%B8%D0%B0%D0%BB%D0%B8%D0%B7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85794"/>
            <a:ext cx="81439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32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</a:rPr>
              <a:t>Лекция 11. </a:t>
            </a:r>
          </a:p>
          <a:p>
            <a:pPr algn="ctr"/>
            <a:endParaRPr lang="ru-RU" sz="4400" dirty="0"/>
          </a:p>
          <a:p>
            <a:pPr algn="ctr"/>
            <a:r>
              <a:rPr lang="kk-KZ" sz="2800" spc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Зәр шығару жүйесіндегі дәлелді медицина</a:t>
            </a:r>
            <a:r>
              <a:rPr lang="kk-KZ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және биомедициналық ақпаратты өңдеу әдістері</a:t>
            </a:r>
          </a:p>
          <a:p>
            <a:pPr algn="ctr"/>
            <a:endParaRPr lang="ru-RU" sz="2800" b="1" dirty="0">
              <a:solidFill>
                <a:srgbClr val="0070C0"/>
              </a:solidFill>
            </a:endParaRPr>
          </a:p>
          <a:p>
            <a:pPr algn="ctr"/>
            <a:endParaRPr lang="ru-RU" sz="2800" b="1" dirty="0">
              <a:solidFill>
                <a:srgbClr val="0070C0"/>
              </a:solidFill>
            </a:endParaRPr>
          </a:p>
          <a:p>
            <a:pPr algn="ctr"/>
            <a:endParaRPr lang="ru-RU" sz="2800" b="1" dirty="0">
              <a:solidFill>
                <a:srgbClr val="0070C0"/>
              </a:solidFill>
            </a:endParaRPr>
          </a:p>
          <a:p>
            <a:pPr algn="ctr"/>
            <a:endParaRPr lang="ru-RU" sz="2800" b="1" dirty="0">
              <a:solidFill>
                <a:srgbClr val="0070C0"/>
              </a:solidFill>
            </a:endParaRPr>
          </a:p>
          <a:p>
            <a:pPr algn="ctr"/>
            <a:endParaRPr lang="ru-RU" sz="2800" b="1" dirty="0">
              <a:solidFill>
                <a:srgbClr val="0070C0"/>
              </a:solidFill>
            </a:endParaRPr>
          </a:p>
          <a:p>
            <a:pPr algn="ctr"/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Дарменов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Оралбай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Кенжебаевич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доктор медицинских наук, </a:t>
            </a:r>
            <a:b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профессор 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droblenie-kamney-zp-ua.narod.ru/olderfiles/1/P10100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house.jofo.me/data/userfiles/106/images/thumbs/jofo_me_252911-450px-kub_st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mdsokol.ru/img/article/425_urolithiasis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medis.org.ua/uploads/gallery/8/%D0%BC%D0%BE%D1%87.%D0%BA%D0%B0%D0%BC_.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go3.imgsmail.ru/imgpreview?key=40775d4f57474a65&amp;mb=imgdb_preview_5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radiographia.ru/sites/default/files2/images/2(16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mrtbest.ru/wp-content/uploads/2016/11/kt_pochek-m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vpochke.ru/wp-content/uploads/2017/02/stadii-399x2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nefrologinfo.ru/wp-content/uploads/2017/09/gidronefroz_3_29115554-e15066862504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medsimptom.org/wp-content/uploads/2017/07/Gidronefroz-pochek-foto-720x550_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 descr="https://studfiles.net/html/2706/261/html_uiSN8cIDFV.4AXh/htmlconvd-PEzaZT1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46" name="AutoShape 2" descr="https://studfiles.net/html/2706/261/html_uiSN8cIDFV.4AXh/htmlconvd-PEzaZT1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s://uran.help/wp-content/uploads/2018/10/mochepolovaya-sist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www.mosmedportal.ru/upload/iblock/378/378cec5aee1bd088d6e542d3be34d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androloginfo.ru/wp-content/uploads/2017/08/1483432454_27123245-dyhatelnyy-apparat-frolova-pri-rake-prostaty_560x1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budzdorovstarina.ru/wp-content/uploads/2011/10/13192902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>
                <a:solidFill>
                  <a:srgbClr val="FF0000"/>
                </a:solidFill>
                <a:latin typeface="Arial Black" pitchFamily="34" charset="0"/>
              </a:rPr>
              <a:t>Пиелонефрит</a:t>
            </a:r>
            <a:r>
              <a:rPr lang="ru-RU" sz="4800" dirty="0">
                <a:solidFill>
                  <a:srgbClr val="FF0000"/>
                </a:solidFill>
                <a:latin typeface="Arial Black" pitchFamily="34" charset="0"/>
              </a:rPr>
              <a:t> - </a:t>
            </a:r>
          </a:p>
          <a:p>
            <a:endParaRPr lang="ru-RU" sz="4800" dirty="0">
              <a:latin typeface="Arial Black" pitchFamily="34" charset="0"/>
            </a:endParaRPr>
          </a:p>
          <a:p>
            <a:pPr algn="just"/>
            <a:r>
              <a:rPr lang="ru-RU" sz="4800" dirty="0">
                <a:latin typeface="Arial Black" pitchFamily="34" charset="0"/>
              </a:rPr>
              <a:t>  </a:t>
            </a:r>
            <a:r>
              <a:rPr lang="ru-RU" sz="4800" dirty="0">
                <a:solidFill>
                  <a:srgbClr val="7030A0"/>
                </a:solidFill>
                <a:latin typeface="Arial Black" pitchFamily="34" charset="0"/>
              </a:rPr>
              <a:t>Воспалительное </a:t>
            </a:r>
            <a:r>
              <a:rPr lang="ru-RU" sz="4800" dirty="0" err="1">
                <a:solidFill>
                  <a:srgbClr val="7030A0"/>
                </a:solidFill>
                <a:latin typeface="Arial Black" pitchFamily="34" charset="0"/>
              </a:rPr>
              <a:t>забо-левание</a:t>
            </a:r>
            <a:r>
              <a:rPr lang="ru-RU" sz="4800" dirty="0">
                <a:solidFill>
                  <a:srgbClr val="7030A0"/>
                </a:solidFill>
                <a:latin typeface="Arial Black" pitchFamily="34" charset="0"/>
              </a:rPr>
              <a:t> почек, </a:t>
            </a:r>
            <a:r>
              <a:rPr lang="ru-RU" sz="4800" dirty="0" err="1">
                <a:solidFill>
                  <a:srgbClr val="7030A0"/>
                </a:solidFill>
                <a:latin typeface="Arial Black" pitchFamily="34" charset="0"/>
              </a:rPr>
              <a:t>харак-теризующееся</a:t>
            </a:r>
            <a:r>
              <a:rPr lang="ru-RU" sz="48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800" dirty="0" err="1">
                <a:solidFill>
                  <a:srgbClr val="7030A0"/>
                </a:solidFill>
                <a:latin typeface="Arial Black" pitchFamily="34" charset="0"/>
              </a:rPr>
              <a:t>пораже-нием</a:t>
            </a:r>
            <a:r>
              <a:rPr lang="ru-RU" sz="4800" dirty="0">
                <a:solidFill>
                  <a:srgbClr val="7030A0"/>
                </a:solidFill>
                <a:latin typeface="Arial Black" pitchFamily="34" charset="0"/>
              </a:rPr>
              <a:t> паренхимы почки, чашечек и почечной лоханки.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Пиелонефрит</a:t>
            </a:r>
            <a:endParaRPr lang="ru-RU" b="1" dirty="0"/>
          </a:p>
        </p:txBody>
      </p:sp>
      <p:pic>
        <p:nvPicPr>
          <p:cNvPr id="19458" name="Picture 2" descr="https://dccdn.de/pictures.doccheck.com/images/a70/85f/a7085ff5b4b4808b39e5e4ac0e11c5a1/53678/l_1407854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Пиелонефрит</a:t>
            </a:r>
            <a:endParaRPr lang="ru-RU" b="1" dirty="0"/>
          </a:p>
        </p:txBody>
      </p:sp>
      <p:sp>
        <p:nvSpPr>
          <p:cNvPr id="20482" name="AutoShape 2" descr="https://studfiles.net/html/2706/987/html_fhWBj8TdS5.FFXd/img-091jR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https://medknsltant.com/wp-content/uploads/2019/07/post_5a2911233ad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Өткір  пиелонефрит</a:t>
            </a:r>
            <a:endParaRPr lang="ru-RU" b="1" dirty="0"/>
          </a:p>
        </p:txBody>
      </p:sp>
      <p:sp>
        <p:nvSpPr>
          <p:cNvPr id="20482" name="AutoShape 2" descr="https://studfiles.net/html/2706/987/html_fhWBj8TdS5.FFXd/img-091jR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s://www.mosmedportal.ru/upload/iblock/b10/b10d2a59135ace407c556cb8f3df55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Созылмалы</a:t>
            </a:r>
            <a:r>
              <a:rPr lang="ru-RU" b="1" dirty="0"/>
              <a:t> </a:t>
            </a:r>
            <a:r>
              <a:rPr lang="ru-RU" b="1" dirty="0" err="1"/>
              <a:t>пиелонефрит</a:t>
            </a:r>
            <a:endParaRPr lang="ru-RU" b="1" dirty="0"/>
          </a:p>
        </p:txBody>
      </p:sp>
      <p:sp>
        <p:nvSpPr>
          <p:cNvPr id="20482" name="AutoShape 2" descr="https://studfiles.net/html/2706/987/html_fhWBj8TdS5.FFXd/img-091jR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6" name="Picture 2" descr="https://doktoradvice.ru/wp-content/uploads/2018/09/zaboleveniya-pochek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00B050"/>
                </a:solidFill>
                <a:latin typeface="Arial Black" pitchFamily="34" charset="0"/>
              </a:rPr>
              <a:t>Гломерулонефрит</a:t>
            </a:r>
            <a:r>
              <a:rPr lang="ru-RU" sz="4000" dirty="0">
                <a:solidFill>
                  <a:srgbClr val="00B050"/>
                </a:solidFill>
                <a:latin typeface="Arial Black" pitchFamily="34" charset="0"/>
              </a:rPr>
              <a:t> или клубочковый нефрит – </a:t>
            </a:r>
          </a:p>
          <a:p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  <a:p>
            <a:pPr algn="just"/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    Воспаление </a:t>
            </a:r>
            <a:r>
              <a:rPr lang="ru-RU" sz="3600" dirty="0" err="1">
                <a:solidFill>
                  <a:srgbClr val="FF0000"/>
                </a:solidFill>
                <a:latin typeface="Arial Black" pitchFamily="34" charset="0"/>
              </a:rPr>
              <a:t>гломерул</a:t>
            </a: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 (</a:t>
            </a:r>
            <a:r>
              <a:rPr lang="ru-RU" sz="3600" dirty="0" err="1">
                <a:solidFill>
                  <a:srgbClr val="FF0000"/>
                </a:solidFill>
                <a:latin typeface="Arial Black" pitchFamily="34" charset="0"/>
              </a:rPr>
              <a:t>клубоч-ков</a:t>
            </a: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) почек аутоиммунного или инфекционно-аллергического характера, которое проявляется отеками, повышением </a:t>
            </a:r>
            <a:r>
              <a:rPr lang="ru-RU" sz="3600" dirty="0" err="1">
                <a:solidFill>
                  <a:srgbClr val="FF0000"/>
                </a:solidFill>
                <a:latin typeface="Arial Black" pitchFamily="34" charset="0"/>
              </a:rPr>
              <a:t>артер-иального</a:t>
            </a: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 давления, снижением выделения мочи.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nfogorlo.ru/wp-content/uploads/2018/08/glomerulinefr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rourinu.ru/wp-content/uploads/2017/09/mochepolovaya-sistema-chelove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pochkam.ru/wp-content/uploads/2018/08/glomerulonefrit-u-detej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age1.slideserve.com/2241674/kidney-urinary-tract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vmede.org/sait/content/Tcastnaya_pat_anat_stom_zairat_2013/img/234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Arial Black" pitchFamily="34" charset="0"/>
                <a:hlinkClick r:id="rId2"/>
              </a:rPr>
              <a:t>Гемодиализ</a:t>
            </a:r>
            <a:endParaRPr lang="ru-RU" sz="3600" b="1" dirty="0">
              <a:latin typeface="Arial Black" pitchFamily="34" charset="0"/>
            </a:endParaRPr>
          </a:p>
          <a:p>
            <a:pPr algn="just"/>
            <a:endParaRPr lang="ru-RU" sz="3600" b="1" dirty="0">
              <a:latin typeface="Arial Black" pitchFamily="34" charset="0"/>
            </a:endParaRPr>
          </a:p>
          <a:p>
            <a:pPr algn="just"/>
            <a: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  <a:t>       Гемодиализ</a:t>
            </a:r>
            <a:r>
              <a:rPr lang="ru-RU" sz="3600" dirty="0">
                <a:solidFill>
                  <a:srgbClr val="C00000"/>
                </a:solidFill>
                <a:latin typeface="Arial Black" pitchFamily="34" charset="0"/>
              </a:rPr>
              <a:t> (</a:t>
            </a:r>
            <a:r>
              <a:rPr lang="ru-RU" sz="3600" dirty="0" err="1">
                <a:solidFill>
                  <a:srgbClr val="C00000"/>
                </a:solidFill>
                <a:latin typeface="Arial Black" pitchFamily="34" charset="0"/>
              </a:rPr>
              <a:t>др.-греч</a:t>
            </a:r>
            <a:r>
              <a:rPr lang="ru-RU" sz="3600" dirty="0">
                <a:solidFill>
                  <a:srgbClr val="C00000"/>
                </a:solidFill>
                <a:latin typeface="Arial Black" pitchFamily="34" charset="0"/>
              </a:rPr>
              <a:t>. </a:t>
            </a:r>
            <a:r>
              <a:rPr lang="ru-RU" sz="3600" dirty="0" err="1">
                <a:solidFill>
                  <a:srgbClr val="C00000"/>
                </a:solidFill>
                <a:latin typeface="Arial Black" pitchFamily="34" charset="0"/>
              </a:rPr>
              <a:t>αἷμα </a:t>
            </a:r>
            <a:r>
              <a:rPr lang="ru-RU" sz="3600" dirty="0">
                <a:solidFill>
                  <a:srgbClr val="C00000"/>
                </a:solidFill>
                <a:latin typeface="Arial Black" pitchFamily="34" charset="0"/>
              </a:rPr>
              <a:t>‘кровь’ и </a:t>
            </a:r>
            <a:r>
              <a:rPr lang="ru-RU" sz="3600" dirty="0" err="1">
                <a:solidFill>
                  <a:srgbClr val="C00000"/>
                </a:solidFill>
                <a:latin typeface="Arial Black" pitchFamily="34" charset="0"/>
              </a:rPr>
              <a:t>διάλυσις </a:t>
            </a:r>
            <a:r>
              <a:rPr lang="ru-RU" sz="3600" dirty="0">
                <a:solidFill>
                  <a:srgbClr val="C00000"/>
                </a:solidFill>
                <a:latin typeface="Arial Black" pitchFamily="34" charset="0"/>
              </a:rPr>
              <a:t>‘отделение’) — метод </a:t>
            </a:r>
            <a:r>
              <a:rPr lang="ru-RU" sz="3600" dirty="0" err="1">
                <a:solidFill>
                  <a:srgbClr val="C00000"/>
                </a:solidFill>
                <a:latin typeface="Arial Black" pitchFamily="34" charset="0"/>
              </a:rPr>
              <a:t>внепочечного</a:t>
            </a:r>
            <a:r>
              <a:rPr lang="ru-RU" sz="3600" dirty="0">
                <a:solidFill>
                  <a:srgbClr val="C00000"/>
                </a:solidFill>
                <a:latin typeface="Arial Black" pitchFamily="34" charset="0"/>
              </a:rPr>
              <a:t> очищения крови при острой и хронической почечной недостаточности. Во время </a:t>
            </a:r>
            <a: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  <a:t>гемодиализа</a:t>
            </a:r>
            <a:r>
              <a:rPr lang="ru-RU" sz="3600" dirty="0">
                <a:solidFill>
                  <a:srgbClr val="C00000"/>
                </a:solidFill>
                <a:latin typeface="Arial Black" pitchFamily="34" charset="0"/>
              </a:rPr>
              <a:t> происходит удаление из организма токсических продуктов обмена...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bash.news/files/7A7D97C6343B59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sibdepo.ru/upload/medialibrary/b07/b071b23c38efa76a731e7b9ad1585d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sc02.alicdn.com/kf/HTB160bWvNWYBuNjy1zkq6xGGpXaP/Low-flux-High-flux-disposable-dialyzer-fil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3714752" cy="3714752"/>
          </a:xfrm>
          <a:prstGeom prst="rect">
            <a:avLst/>
          </a:prstGeom>
          <a:noFill/>
        </p:spPr>
      </p:pic>
      <p:pic>
        <p:nvPicPr>
          <p:cNvPr id="31748" name="Picture 4" descr="https://sc01.alicdn.com/kf/HTB1E8JftYwrBKNjSZPcq6xpapXa0/Renal-dialysis-machine-bloodline-dialyzer-av-fistu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736"/>
            <a:ext cx="3714776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kidney.propto.ru/sites/kidney.propto.ru/files/field/image/donorskaya-poc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slide-share.ru/slide/539393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onrb.ru/wp-content/uploads/2018/12/post_5c20961199c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galaxymed.de/media/image/product/2044/lg/en-dual-sex-urinary-system-6-part-k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70C0"/>
                </a:solidFill>
                <a:latin typeface="Arial Black" pitchFamily="34" charset="0"/>
              </a:rPr>
              <a:t>    По данным  ВОЗ за период с 2008 года и далее по 104 странам, на которые приходится практически 90% общей численности населения,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>
                <a:solidFill>
                  <a:srgbClr val="0070C0"/>
                </a:solidFill>
                <a:latin typeface="Arial Black" pitchFamily="34" charset="0"/>
              </a:rPr>
              <a:t>  100800 пересадок цельных органов из них: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>
                <a:solidFill>
                  <a:srgbClr val="0070C0"/>
                </a:solidFill>
                <a:latin typeface="Arial Black" pitchFamily="34" charset="0"/>
              </a:rPr>
              <a:t>  69400 пересадок почек (46% от доноров при жизни),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>
                <a:solidFill>
                  <a:srgbClr val="0070C0"/>
                </a:solidFill>
                <a:latin typeface="Arial Black" pitchFamily="34" charset="0"/>
              </a:rPr>
              <a:t>  20200 пересадок печени (14,6% от доноров при жизни),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>
                <a:solidFill>
                  <a:srgbClr val="0070C0"/>
                </a:solidFill>
                <a:latin typeface="Arial Black" pitchFamily="34" charset="0"/>
              </a:rPr>
              <a:t>  5400 пересадок сердца,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>
                <a:solidFill>
                  <a:srgbClr val="0070C0"/>
                </a:solidFill>
                <a:latin typeface="Arial Black" pitchFamily="34" charset="0"/>
              </a:rPr>
              <a:t>  3400 пересадок легких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>
                <a:solidFill>
                  <a:srgbClr val="0070C0"/>
                </a:solidFill>
                <a:latin typeface="Arial Black" pitchFamily="34" charset="0"/>
              </a:rPr>
              <a:t>  2400 пересадок поджелудочной железы.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0"/>
            <a:ext cx="70723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32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Назар аударғаныңызға рақмет!</a:t>
            </a:r>
            <a:endParaRPr kumimoji="0" lang="kk-KZ" sz="44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kalpil.ru/uploads/posts/2014-04/1398008035_sist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octor-gepatit.ru/wp-content/uploads/2018/04/mozhno-li-rastvorit-kamni-v-pochkah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shlakov.net/wp-content/uploads/2016/09/kamnjah-v-pochk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diet.neolove.ru/images/u/01693bb7e17e3b08045691b1569e8d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103med.ru/images/15024556970_154_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192</Words>
  <Application>Microsoft Office PowerPoint</Application>
  <PresentationFormat>Экран (4:3)</PresentationFormat>
  <Paragraphs>41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Пиелонефрит</vt:lpstr>
      <vt:lpstr>Пиелонефрит</vt:lpstr>
      <vt:lpstr>Өткір  пиелонефрит</vt:lpstr>
      <vt:lpstr>Созылмалы пиелонефрит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Оралбай Дарменов</dc:creator>
  <cp:lastModifiedBy>Дарменов Оралбай</cp:lastModifiedBy>
  <cp:revision>53</cp:revision>
  <dcterms:created xsi:type="dcterms:W3CDTF">2019-09-17T13:06:25Z</dcterms:created>
  <dcterms:modified xsi:type="dcterms:W3CDTF">2025-01-09T05:19:37Z</dcterms:modified>
</cp:coreProperties>
</file>